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9"/>
    <a:srgbClr val="F9B000"/>
    <a:srgbClr val="A10E2F"/>
    <a:srgbClr val="002D59"/>
    <a:srgbClr val="8989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4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CFF4-FF47-4C0D-9641-D652B3837D79}" type="datetimeFigureOut">
              <a:rPr lang="fr-BE" smtClean="0"/>
              <a:t>03-05-22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5303-BD33-4EC4-9B7B-63A8DD2CD8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048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303-BD33-4EC4-9B7B-63A8DD2CD84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323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2289" cy="216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307878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49C5B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500"/>
            <a:ext cx="2867623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03/05/2022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spc="-50" dirty="0">
                <a:solidFill>
                  <a:srgbClr val="49C5B1"/>
                </a:solidFill>
                <a:effectLst/>
                <a:latin typeface="Arial"/>
                <a:ea typeface="ＭＳ Ｐゴシック" charset="0"/>
                <a:cs typeface="Arial"/>
              </a:rPr>
              <a:t>SPW Mobilité et Infrastructures</a:t>
            </a:r>
            <a:endParaRPr lang="fr-FR" sz="1200" b="1" spc="-50" dirty="0">
              <a:solidFill>
                <a:srgbClr val="49C5B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9C5B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Matinée sur les inondations</a:t>
            </a:r>
            <a:br>
              <a:rPr lang="fr-FR" dirty="0"/>
            </a:br>
            <a:r>
              <a:rPr lang="fr-FR" dirty="0"/>
              <a:t>									Conclusions</a:t>
            </a:r>
            <a:br>
              <a:rPr lang="fr-FR" dirty="0"/>
            </a:br>
            <a:r>
              <a:rPr lang="fr-FR" dirty="0"/>
              <a:t>Pierre GILLES, Inspecteur général</a:t>
            </a:r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34BEF-5837-4871-8EFC-3574441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Quels sentiments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FCA19-E07B-4DB2-8D74-30E3DD5E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Important de partager les sentiments après une telle catastrophe</a:t>
            </a:r>
          </a:p>
          <a:p>
            <a:r>
              <a:rPr lang="fr-BE" dirty="0"/>
              <a:t>Sentiments personnels … mais je pense partagés par de nombreuses personnes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Image 6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DD00FCA0-386E-4D5F-8034-684716C9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32" y="2914826"/>
            <a:ext cx="2600326" cy="1461755"/>
          </a:xfrm>
          <a:prstGeom prst="rect">
            <a:avLst/>
          </a:prstGeom>
        </p:spPr>
      </p:pic>
      <p:pic>
        <p:nvPicPr>
          <p:cNvPr id="9" name="Image 8" descr="Une image contenant personne, herbe, extérieur, petit&#10;&#10;Description générée automatiquement">
            <a:extLst>
              <a:ext uri="{FF2B5EF4-FFF2-40B4-BE49-F238E27FC236}">
                <a16:creationId xmlns:a16="http://schemas.microsoft.com/office/drawing/2014/main" id="{1641A2D8-AFF2-488F-9986-9ADF94A5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8" y="2916392"/>
            <a:ext cx="2776538" cy="1460189"/>
          </a:xfrm>
          <a:prstGeom prst="rect">
            <a:avLst/>
          </a:prstGeom>
        </p:spPr>
      </p:pic>
      <p:pic>
        <p:nvPicPr>
          <p:cNvPr id="11" name="Image 10" descr="Une image contenant intérieur, personne, petit, rayé&#10;&#10;Description générée automatiquement">
            <a:extLst>
              <a:ext uri="{FF2B5EF4-FFF2-40B4-BE49-F238E27FC236}">
                <a16:creationId xmlns:a16="http://schemas.microsoft.com/office/drawing/2014/main" id="{441678EC-20E7-42F0-AB75-554952382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144" y="2916392"/>
            <a:ext cx="2291031" cy="14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4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E7B69-3535-4487-B123-436EB5B8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Fierté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6BA48-B4CD-483C-BAFA-379C228F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8214134" cy="3227849"/>
          </a:xfrm>
        </p:spPr>
        <p:txBody>
          <a:bodyPr/>
          <a:lstStyle/>
          <a:p>
            <a:r>
              <a:rPr lang="fr-BE" dirty="0"/>
              <a:t>Réactivité des équipes</a:t>
            </a:r>
          </a:p>
          <a:p>
            <a:r>
              <a:rPr lang="fr-BE" dirty="0"/>
              <a:t>Efficace, collaboratif et agile</a:t>
            </a:r>
          </a:p>
          <a:p>
            <a:r>
              <a:rPr lang="fr-BE" dirty="0"/>
              <a:t>! Eprouvant pour les agents : </a:t>
            </a:r>
            <a:br>
              <a:rPr lang="fr-BE" dirty="0"/>
            </a:br>
            <a:r>
              <a:rPr lang="fr-BE" dirty="0"/>
              <a:t>physique et psychologique</a:t>
            </a:r>
          </a:p>
          <a:p>
            <a:endParaRPr lang="fr-BE" dirty="0"/>
          </a:p>
        </p:txBody>
      </p:sp>
      <p:pic>
        <p:nvPicPr>
          <p:cNvPr id="5" name="Espace réservé du contenu 4" descr="Une image contenant roche, nature, caverne, ravin&#10;&#10;Description générée automatiquement">
            <a:extLst>
              <a:ext uri="{FF2B5EF4-FFF2-40B4-BE49-F238E27FC236}">
                <a16:creationId xmlns:a16="http://schemas.microsoft.com/office/drawing/2014/main" id="{1170AC1A-2E6F-4539-B81A-D9F1FEF4CE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" y="3294581"/>
            <a:ext cx="3870252" cy="1740396"/>
          </a:xfrm>
          <a:prstGeom prst="rect">
            <a:avLst/>
          </a:prstGeom>
        </p:spPr>
      </p:pic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780AD409-9CB4-41D9-B52F-C33BB01F3A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716" y="115152"/>
            <a:ext cx="3120251" cy="13804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2C19FB-1EFE-4EBE-99AB-38EAC6895B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179" y="1280917"/>
            <a:ext cx="3314377" cy="2077459"/>
          </a:xfrm>
          <a:prstGeom prst="rect">
            <a:avLst/>
          </a:prstGeom>
        </p:spPr>
      </p:pic>
      <p:pic>
        <p:nvPicPr>
          <p:cNvPr id="4" name="Image 3" descr="Une image contenant extérieur, ciel, eau, nature&#10;&#10;Description générée automatiquement">
            <a:extLst>
              <a:ext uri="{FF2B5EF4-FFF2-40B4-BE49-F238E27FC236}">
                <a16:creationId xmlns:a16="http://schemas.microsoft.com/office/drawing/2014/main" id="{612EA0B5-C2DB-4087-AF04-8227B1CD3B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348" y="3091172"/>
            <a:ext cx="3792280" cy="1604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653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A96ED-1AC8-4A45-94B6-26E9B090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Colère / découragement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32BE7-099F-4275-9F37-4EC017EE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Le service au public aurait pu être meilleur</a:t>
            </a:r>
          </a:p>
          <a:p>
            <a:r>
              <a:rPr lang="fr-BE" dirty="0"/>
              <a:t>Manque de coordination et de communication entre les acteurs</a:t>
            </a:r>
            <a:br>
              <a:rPr lang="fr-BE" dirty="0"/>
            </a:br>
            <a:r>
              <a:rPr lang="fr-BE" dirty="0"/>
              <a:t>Il aurait fallu 1 cellule de coordination pragmatique pour tous (communes, SPW,…) notamment pour les ponts</a:t>
            </a:r>
          </a:p>
          <a:p>
            <a:r>
              <a:rPr lang="fr-BE" dirty="0"/>
              <a:t>Retour des contraintes lourdes de l’administration</a:t>
            </a:r>
          </a:p>
          <a:p>
            <a:r>
              <a:rPr lang="fr-BE" dirty="0" err="1"/>
              <a:t>Infrabel</a:t>
            </a:r>
            <a:r>
              <a:rPr lang="fr-BE" dirty="0"/>
              <a:t> : urgence maintenue jusqu’à la restauration du réseau</a:t>
            </a:r>
          </a:p>
          <a:p>
            <a:r>
              <a:rPr lang="fr-BE" dirty="0"/>
              <a:t>SPW : retour trop rapide des règles =&gt; </a:t>
            </a:r>
            <a:br>
              <a:rPr lang="fr-BE" dirty="0"/>
            </a:br>
            <a:r>
              <a:rPr lang="fr-BE" dirty="0"/>
              <a:t>situation difficile toujours en mai 2022 …</a:t>
            </a:r>
          </a:p>
        </p:txBody>
      </p:sp>
      <p:pic>
        <p:nvPicPr>
          <p:cNvPr id="5" name="Image 4" descr="Une image contenant eau, extérieur, ciel, pont&#10;&#10;Description générée automatiquement">
            <a:extLst>
              <a:ext uri="{FF2B5EF4-FFF2-40B4-BE49-F238E27FC236}">
                <a16:creationId xmlns:a16="http://schemas.microsoft.com/office/drawing/2014/main" id="{C2BD9BE2-EF4C-4FC3-A539-01DDD2B79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97"/>
          <a:stretch/>
        </p:blipFill>
        <p:spPr>
          <a:xfrm>
            <a:off x="6202670" y="3433796"/>
            <a:ext cx="2941330" cy="17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DE3A6-B7DD-4D83-9FD0-087941B9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Mais la réactivité reste bien présente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E8B3F-D8B2-422F-91F8-09B50A4A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Passerelle </a:t>
            </a:r>
            <a:r>
              <a:rPr lang="fr-BE" dirty="0" err="1"/>
              <a:t>Houbaer</a:t>
            </a:r>
            <a:endParaRPr lang="fr-BE" dirty="0"/>
          </a:p>
          <a:p>
            <a:pPr lvl="1"/>
            <a:r>
              <a:rPr lang="fr-BE" dirty="0"/>
              <a:t>Choc péniche sur pile RD 12 avril</a:t>
            </a:r>
          </a:p>
          <a:p>
            <a:pPr lvl="1"/>
            <a:r>
              <a:rPr lang="fr-BE" dirty="0"/>
              <a:t>Propriété de Liberty Steel group</a:t>
            </a:r>
          </a:p>
          <a:p>
            <a:pPr lvl="1"/>
            <a:r>
              <a:rPr lang="fr-BE" dirty="0"/>
              <a:t>Fermeture Meuse et 2 voiries</a:t>
            </a:r>
          </a:p>
          <a:p>
            <a:pPr lvl="1"/>
            <a:endParaRPr lang="fr-BE" dirty="0"/>
          </a:p>
        </p:txBody>
      </p:sp>
      <p:pic>
        <p:nvPicPr>
          <p:cNvPr id="5" name="Image 4" descr="Une image contenant extérieur, ciel, scène, passage&#10;&#10;Description générée automatiquement">
            <a:extLst>
              <a:ext uri="{FF2B5EF4-FFF2-40B4-BE49-F238E27FC236}">
                <a16:creationId xmlns:a16="http://schemas.microsoft.com/office/drawing/2014/main" id="{FD06247D-0D8B-41A8-9B6E-C7F620E2D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56" b="26330"/>
          <a:stretch/>
        </p:blipFill>
        <p:spPr>
          <a:xfrm>
            <a:off x="413254" y="3074126"/>
            <a:ext cx="8317492" cy="1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292E3-03CB-4880-B711-ECD822C4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Passerelle </a:t>
            </a:r>
            <a:r>
              <a:rPr lang="fr-BE" dirty="0" err="1"/>
              <a:t>Houbaer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42F2E-1EDE-4860-ABE0-6041CB9A5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Déplacement (1 m) et inclinaison pile RD</a:t>
            </a:r>
          </a:p>
          <a:p>
            <a:r>
              <a:rPr lang="fr-BE" dirty="0"/>
              <a:t>Appui RG déplacé</a:t>
            </a:r>
          </a:p>
          <a:p>
            <a:r>
              <a:rPr lang="fr-BE" dirty="0"/>
              <a:t>Flambement arc</a:t>
            </a:r>
          </a:p>
          <a:p>
            <a:r>
              <a:rPr lang="fr-BE" dirty="0"/>
              <a:t>Contreventement : flambement et arrachement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EABBE5-F4C3-467C-A06C-9D63F9CD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502" y="3088933"/>
            <a:ext cx="2943497" cy="20545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136CF1-F6A5-4E7D-92C5-7BE55374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12" y="0"/>
            <a:ext cx="1881188" cy="26137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D7FA22-8036-4688-A90A-9482758E8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89492"/>
            <a:ext cx="5217548" cy="20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5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37996-030A-4FED-A3DC-995C1460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Démontage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C1A805-B00A-4DFE-88E0-1E338D3B4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170 m, 400 T</a:t>
            </a:r>
          </a:p>
          <a:p>
            <a:r>
              <a:rPr lang="fr-BE" dirty="0"/>
              <a:t>2 barges de Rotterdam</a:t>
            </a:r>
          </a:p>
          <a:p>
            <a:r>
              <a:rPr lang="fr-BE" dirty="0"/>
              <a:t>2 grues</a:t>
            </a:r>
          </a:p>
          <a:p>
            <a:r>
              <a:rPr lang="fr-BE" dirty="0"/>
              <a:t>Découpe en 3 parties</a:t>
            </a:r>
          </a:p>
          <a:p>
            <a:r>
              <a:rPr lang="fr-BE" dirty="0"/>
              <a:t>Réouverture 23 avril (J+11)</a:t>
            </a:r>
          </a:p>
          <a:p>
            <a:r>
              <a:rPr lang="fr-BE" dirty="0"/>
              <a:t>Belle réactivité de tous</a:t>
            </a:r>
            <a:br>
              <a:rPr lang="fr-BE" dirty="0"/>
            </a:br>
            <a:r>
              <a:rPr lang="fr-BE" dirty="0"/>
              <a:t>(SEA, SOCOGETRA, SPW, …)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5" name="Image 4" descr="Une image contenant eau, extérieur, ciel, bateau&#10;&#10;Description générée automatiquement">
            <a:extLst>
              <a:ext uri="{FF2B5EF4-FFF2-40B4-BE49-F238E27FC236}">
                <a16:creationId xmlns:a16="http://schemas.microsoft.com/office/drawing/2014/main" id="{8A5C17CB-9F9C-446F-9E69-B99A9F11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52" y="715501"/>
            <a:ext cx="4103188" cy="30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5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218</Words>
  <Application>Microsoft Office PowerPoint</Application>
  <PresentationFormat>Affichage à l'écran (16:9)</PresentationFormat>
  <Paragraphs>32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Matinée sur les inondations          Conclusions Pierre GILLES, Inspecteur général</vt:lpstr>
      <vt:lpstr>Quels sentiments ?</vt:lpstr>
      <vt:lpstr>Fierté</vt:lpstr>
      <vt:lpstr>Colère / découragement</vt:lpstr>
      <vt:lpstr>Mais la réactivité reste bien présente</vt:lpstr>
      <vt:lpstr>Passerelle Houbaer</vt:lpstr>
      <vt:lpstr>Démontage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GILLES Pierre</cp:lastModifiedBy>
  <cp:revision>39</cp:revision>
  <dcterms:created xsi:type="dcterms:W3CDTF">2017-06-20T09:48:45Z</dcterms:created>
  <dcterms:modified xsi:type="dcterms:W3CDTF">2022-05-03T11:36:43Z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etDate">
    <vt:lpwstr>2022-05-02T14:46:11Z</vt:lpwstr>
  </property>
  <property fmtid="{D5CDD505-2E9C-101B-9397-08002B2CF9AE}" pid="4" name="MSIP_Label_e72a09c5-6e26-4737-a926-47ef1ab198ae_Method">
    <vt:lpwstr>Standard</vt:lpwstr>
  </property>
  <property fmtid="{D5CDD505-2E9C-101B-9397-08002B2CF9AE}" pid="5" name="MSIP_Label_e72a09c5-6e26-4737-a926-47ef1ab198ae_Name">
    <vt:lpwstr>e72a09c5-6e26-4737-a926-47ef1ab198ae</vt:lpwstr>
  </property>
  <property fmtid="{D5CDD505-2E9C-101B-9397-08002B2CF9AE}" pid="6" name="MSIP_Label_e72a09c5-6e26-4737-a926-47ef1ab198ae_SiteId">
    <vt:lpwstr>1f816a84-7aa6-4a56-b22a-7b3452fa8681</vt:lpwstr>
  </property>
  <property fmtid="{D5CDD505-2E9C-101B-9397-08002B2CF9AE}" pid="7" name="MSIP_Label_e72a09c5-6e26-4737-a926-47ef1ab198ae_ActionId">
    <vt:lpwstr>1be17b1d-bda0-42fb-95ab-2675957a07ac</vt:lpwstr>
  </property>
  <property fmtid="{D5CDD505-2E9C-101B-9397-08002B2CF9AE}" pid="8" name="MSIP_Label_e72a09c5-6e26-4737-a926-47ef1ab198ae_ContentBits">
    <vt:lpwstr>8</vt:lpwstr>
  </property>
</Properties>
</file>